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0" r:id="rId1"/>
  </p:sldMasterIdLst>
  <p:notesMasterIdLst>
    <p:notesMasterId r:id="rId14"/>
  </p:notesMasterIdLst>
  <p:handoutMasterIdLst>
    <p:handoutMasterId r:id="rId15"/>
  </p:handoutMasterIdLst>
  <p:sldIdLst>
    <p:sldId id="324" r:id="rId2"/>
    <p:sldId id="329" r:id="rId3"/>
    <p:sldId id="323" r:id="rId4"/>
    <p:sldId id="325" r:id="rId5"/>
    <p:sldId id="328" r:id="rId6"/>
    <p:sldId id="330" r:id="rId7"/>
    <p:sldId id="331" r:id="rId8"/>
    <p:sldId id="336" r:id="rId9"/>
    <p:sldId id="337" r:id="rId10"/>
    <p:sldId id="338" r:id="rId11"/>
    <p:sldId id="339" r:id="rId12"/>
    <p:sldId id="340" r:id="rId13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931">
          <p15:clr>
            <a:srgbClr val="A4A3A4"/>
          </p15:clr>
        </p15:guide>
        <p15:guide id="3" pos="3840">
          <p15:clr>
            <a:srgbClr val="A4A3A4"/>
          </p15:clr>
        </p15:guide>
        <p15:guide id="4" pos="5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  <a:srgbClr val="F2B8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49" autoAdjust="0"/>
  </p:normalViewPr>
  <p:slideViewPr>
    <p:cSldViewPr>
      <p:cViewPr varScale="1">
        <p:scale>
          <a:sx n="68" d="100"/>
          <a:sy n="68" d="100"/>
        </p:scale>
        <p:origin x="78" y="672"/>
      </p:cViewPr>
      <p:guideLst>
        <p:guide orient="horz" pos="2160"/>
        <p:guide orient="horz" pos="2931"/>
        <p:guide pos="3840"/>
        <p:guide pos="5836"/>
      </p:guideLst>
    </p:cSldViewPr>
  </p:slideViewPr>
  <p:outlineViewPr>
    <p:cViewPr>
      <p:scale>
        <a:sx n="33" d="100"/>
        <a:sy n="33" d="100"/>
      </p:scale>
      <p:origin x="0" y="-6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CBA9A3E-2707-4DBC-8D51-370F256639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208020F-5D05-4420-B6B9-BCB5FE5DF9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B9A14E-A2B4-40E5-9AFF-83659FF6B2AB}" type="datetimeFigureOut">
              <a:rPr lang="pl-PL"/>
              <a:pPr>
                <a:defRPr/>
              </a:pPr>
              <a:t>2021-12-16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14652A-2D7C-46D2-922F-6C8CF1002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A28AEB-72F2-4E2A-946E-6A8A43B04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0153" tIns="45075" rIns="90153" bIns="450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0C4F7A-815B-4F0D-A834-FE22583618C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E041671-ADD9-4865-9A4B-D0F66E350A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5D54E5-A720-4AB6-8441-769B0569A0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D40DC2-EFF2-4494-A2C0-E4F552974B89}" type="datetimeFigureOut">
              <a:rPr lang="pl-PL"/>
              <a:pPr>
                <a:defRPr/>
              </a:pPr>
              <a:t>2021-12-16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1E0A109-1416-424B-BA79-6011FC954C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53" tIns="45075" rIns="90153" bIns="45075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B1CEA2DA-3D0C-4DCF-B5F9-B7F071EDE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0153" tIns="45075" rIns="90153" bIns="45075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3CCA06-1A7E-42CE-B58C-F338A5174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0153" tIns="45075" rIns="90153" bIns="4507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04CE19-30E6-43FD-923B-56BE08EC3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0153" tIns="45075" rIns="90153" bIns="450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4835A4-18E5-4637-BBC3-B3302FA3FEC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687936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016296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56133" y="549275"/>
            <a:ext cx="2711451" cy="51117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9667" y="549275"/>
            <a:ext cx="7933267" cy="51117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7449334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83568" y="549276"/>
            <a:ext cx="7584017" cy="10080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719667" y="1844675"/>
            <a:ext cx="10847917" cy="3816350"/>
          </a:xfr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10555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537144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401650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53213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44168" y="1844675"/>
            <a:ext cx="5323417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000246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22007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544976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888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350428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4617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CD1144-0AD1-427E-A099-4E3F999BF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83038" y="549275"/>
            <a:ext cx="75850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CFDAC1-0242-487C-8526-C9ED39DE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10848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sz="24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²"/>
        <a:defRPr sz="2200">
          <a:solidFill>
            <a:srgbClr val="606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±"/>
        <a:defRPr sz="2000">
          <a:solidFill>
            <a:srgbClr val="606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³"/>
        <a:defRPr>
          <a:solidFill>
            <a:srgbClr val="606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9C81F44B-F1A4-4795-A802-BD04B6880E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5913" y="1700213"/>
            <a:ext cx="6553200" cy="1900237"/>
          </a:xfrm>
        </p:spPr>
        <p:txBody>
          <a:bodyPr/>
          <a:lstStyle/>
          <a:p>
            <a:pPr algn="ctr">
              <a:defRPr/>
            </a:pPr>
            <a:r>
              <a:rPr lang="pl-PL" altLang="pl-PL" dirty="0">
                <a:solidFill>
                  <a:srgbClr val="002060"/>
                </a:solidFill>
              </a:rPr>
              <a:t>Jacek Szlachta </a:t>
            </a:r>
            <a:br>
              <a:rPr lang="pl-PL" altLang="pl-PL" dirty="0">
                <a:solidFill>
                  <a:srgbClr val="002060"/>
                </a:solidFill>
              </a:rPr>
            </a:br>
            <a:r>
              <a:rPr lang="pl-PL" altLang="pl-PL" dirty="0">
                <a:solidFill>
                  <a:srgbClr val="002060"/>
                </a:solidFill>
              </a:rPr>
              <a:t>Szkoła Główna Handlowa w Warszawie</a:t>
            </a:r>
            <a:br>
              <a:rPr lang="pl-PL" altLang="pl-PL" dirty="0"/>
            </a:br>
            <a:br>
              <a:rPr lang="pl-PL" altLang="pl-PL" dirty="0"/>
            </a:b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rozwoju województwa – Podkarpackie 2030 – kontynuacja czy przebudowa strategii regionu</a:t>
            </a:r>
          </a:p>
        </p:txBody>
      </p:sp>
      <p:sp>
        <p:nvSpPr>
          <p:cNvPr id="2051" name="Podtytuł 2">
            <a:extLst>
              <a:ext uri="{FF2B5EF4-FFF2-40B4-BE49-F238E27FC236}">
                <a16:creationId xmlns:a16="http://schemas.microsoft.com/office/drawing/2014/main" id="{4E6A2AA4-8574-4620-84D7-F6745BBEAE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00" y="5076825"/>
            <a:ext cx="12192000" cy="1752600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X Posiedzenie Podkarpackiego Forum Terytorialnego</a:t>
            </a:r>
          </a:p>
          <a:p>
            <a:r>
              <a:rPr lang="pl-PL" altLang="pl-PL">
                <a:solidFill>
                  <a:srgbClr val="002060"/>
                </a:solidFill>
              </a:rPr>
              <a:t>Podkarpackie – lider przemian społeczno-gospodarczych </a:t>
            </a:r>
          </a:p>
          <a:p>
            <a:r>
              <a:rPr lang="pl-PL" altLang="pl-PL">
                <a:solidFill>
                  <a:srgbClr val="002060"/>
                </a:solidFill>
              </a:rPr>
              <a:t>Rzeszów 8 grudnia 2021 roku</a:t>
            </a:r>
          </a:p>
        </p:txBody>
      </p:sp>
      <p:pic>
        <p:nvPicPr>
          <p:cNvPr id="2052" name="Obraz 3" descr="Strategia rozwoju województwa - PODKARPACKIE 2020">
            <a:extLst>
              <a:ext uri="{FF2B5EF4-FFF2-40B4-BE49-F238E27FC236}">
                <a16:creationId xmlns:a16="http://schemas.microsoft.com/office/drawing/2014/main" id="{AD7BC725-302E-4187-A880-3CABADA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9" t="38652" r="20520" b="10231"/>
          <a:stretch>
            <a:fillRect/>
          </a:stretch>
        </p:blipFill>
        <p:spPr bwMode="auto">
          <a:xfrm>
            <a:off x="550863" y="1630363"/>
            <a:ext cx="2138362" cy="2838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Strategia rozwoju województwa - Podkarpackie 2030">
            <a:extLst>
              <a:ext uri="{FF2B5EF4-FFF2-40B4-BE49-F238E27FC236}">
                <a16:creationId xmlns:a16="http://schemas.microsoft.com/office/drawing/2014/main" id="{9480A1CC-4C3B-4594-AA61-27995655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948" r="12294" b="8614"/>
          <a:stretch>
            <a:fillRect/>
          </a:stretch>
        </p:blipFill>
        <p:spPr bwMode="auto">
          <a:xfrm>
            <a:off x="9696450" y="1479550"/>
            <a:ext cx="2138363" cy="314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3" descr="mapa województwa podkarpackiego">
            <a:extLst>
              <a:ext uri="{FF2B5EF4-FFF2-40B4-BE49-F238E27FC236}">
                <a16:creationId xmlns:a16="http://schemas.microsoft.com/office/drawing/2014/main" id="{80C51030-FDBA-445D-9505-376874F4C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6850"/>
            <a:ext cx="56435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 descr="tło">
            <a:extLst>
              <a:ext uri="{FF2B5EF4-FFF2-40B4-BE49-F238E27FC236}">
                <a16:creationId xmlns:a16="http://schemas.microsoft.com/office/drawing/2014/main" id="{7BD61DFA-A15E-4BE1-8CD2-03B28706B03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1268" name="Symbol zastępczy zawartości 2">
            <a:extLst>
              <a:ext uri="{FF2B5EF4-FFF2-40B4-BE49-F238E27FC236}">
                <a16:creationId xmlns:a16="http://schemas.microsoft.com/office/drawing/2014/main" id="{5C86A809-E83B-4F24-B113-EE23301A9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513" y="1520825"/>
            <a:ext cx="10848975" cy="3816350"/>
          </a:xfrm>
        </p:spPr>
        <p:txBody>
          <a:bodyPr/>
          <a:lstStyle/>
          <a:p>
            <a:pPr algn="just"/>
            <a:r>
              <a:rPr lang="pl-PL" altLang="pl-PL" b="1">
                <a:solidFill>
                  <a:srgbClr val="FF0000"/>
                </a:solidFill>
              </a:rPr>
              <a:t>Filozofia ukierunkowania priorytetów strategii z punktu widzenia utrzymania bardzo korzystnej trajektorii rozwojowej województwa.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Coraz większe znaczenie w designie polityki regionalnej ma budowanie odporności na różnorodne zakłócenia procesów rozwojowych. 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Następuje zmiana hierarchii interwencji, w latach 2021-2027 wiodące stają się zmiany klimatyczne i cyfryzacja.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Także w obecnej dekadzie, podobnie jak w poprzedniej dekadzie kluczowe znaczenie dla finansowania inwestycji publicznych w województwie podkarpackim będą miały fundusze strukturalne UE.  </a:t>
            </a:r>
          </a:p>
        </p:txBody>
      </p:sp>
      <p:sp>
        <p:nvSpPr>
          <p:cNvPr id="11269" name="Tytuł 1">
            <a:extLst>
              <a:ext uri="{FF2B5EF4-FFF2-40B4-BE49-F238E27FC236}">
                <a16:creationId xmlns:a16="http://schemas.microsoft.com/office/drawing/2014/main" id="{D76D874F-2A35-4296-A5A4-0EB8D7154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Miękkie przesłanki oceny strategii województwa podkarpackiego – przebudowa czy kontynuacja  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3" descr="mapa województwa podkarpackiego">
            <a:extLst>
              <a:ext uri="{FF2B5EF4-FFF2-40B4-BE49-F238E27FC236}">
                <a16:creationId xmlns:a16="http://schemas.microsoft.com/office/drawing/2014/main" id="{3EA714BE-5BB2-44C0-8C4E-FA188EFA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6850"/>
            <a:ext cx="56435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 descr="tło">
            <a:extLst>
              <a:ext uri="{FF2B5EF4-FFF2-40B4-BE49-F238E27FC236}">
                <a16:creationId xmlns:a16="http://schemas.microsoft.com/office/drawing/2014/main" id="{3E2E2554-DDFA-41F6-8958-2A7F5759110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292" name="Symbol zastępczy zawartości 2">
            <a:extLst>
              <a:ext uri="{FF2B5EF4-FFF2-40B4-BE49-F238E27FC236}">
                <a16:creationId xmlns:a16="http://schemas.microsoft.com/office/drawing/2014/main" id="{EAA549D4-D4AD-4843-A8D3-ACDB3CE25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513" y="1520825"/>
            <a:ext cx="10848975" cy="3816350"/>
          </a:xfrm>
        </p:spPr>
        <p:txBody>
          <a:bodyPr/>
          <a:lstStyle/>
          <a:p>
            <a:pPr algn="just"/>
            <a:r>
              <a:rPr lang="pl-PL" altLang="pl-PL" b="1">
                <a:solidFill>
                  <a:srgbClr val="FF0000"/>
                </a:solidFill>
              </a:rPr>
              <a:t>Kreatywność nowej generacji strategii województwa podkarpackiego. 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Uwzględnienie foresightu, prognozowania i innych nowoczesnych technik prac nad strategią. 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Wprowadzenie kategorii czarnych łabędzi i dzikich kart, umożliwiających reagowanie na nowe wyzwania i wykorzystanie niespodziewanych szans rozwojowych.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Przegląd inteligentnych specjalizacji zapewniający wysoką pojemność działań podejmowanych w tych ramach.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Budowanie podstaw alokacji na innowacyjne segmenty inwestycji strukturalnych.</a:t>
            </a:r>
          </a:p>
        </p:txBody>
      </p:sp>
      <p:sp>
        <p:nvSpPr>
          <p:cNvPr id="12293" name="Tytuł 1">
            <a:extLst>
              <a:ext uri="{FF2B5EF4-FFF2-40B4-BE49-F238E27FC236}">
                <a16:creationId xmlns:a16="http://schemas.microsoft.com/office/drawing/2014/main" id="{E7A84429-B149-4470-91B7-BE01E8FDD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Miękkie przesłanki oceny strategii województwa podkarpackiego – przebudowa czy kontynuacja   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115D71CF-A6C2-4A7E-9B43-B16DECBC5E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83338" y="1557338"/>
            <a:ext cx="5689600" cy="1900237"/>
          </a:xfrm>
        </p:spPr>
        <p:txBody>
          <a:bodyPr/>
          <a:lstStyle/>
          <a:p>
            <a:pPr algn="ctr">
              <a:defRPr/>
            </a:pPr>
            <a:r>
              <a:rPr lang="pl-PL" altLang="pl-PL" sz="3200" dirty="0">
                <a:solidFill>
                  <a:srgbClr val="002060"/>
                </a:solidFill>
              </a:rPr>
              <a:t>Dziękuję za uwagę </a:t>
            </a:r>
            <a:br>
              <a:rPr lang="pl-PL" altLang="pl-PL" sz="3200" dirty="0">
                <a:solidFill>
                  <a:srgbClr val="002060"/>
                </a:solidFill>
              </a:rPr>
            </a:br>
            <a:br>
              <a:rPr lang="pl-PL" altLang="pl-PL" sz="3200" dirty="0">
                <a:solidFill>
                  <a:srgbClr val="002060"/>
                </a:solidFill>
              </a:rPr>
            </a:br>
            <a:r>
              <a:rPr lang="pl-PL" altLang="pl-PL" sz="3200" dirty="0">
                <a:solidFill>
                  <a:srgbClr val="002060"/>
                </a:solidFill>
              </a:rPr>
              <a:t>jszlach@sgh.waw.pl</a:t>
            </a:r>
            <a:endParaRPr lang="pl-PL" altLang="pl-PL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Obraz 3" descr="Strategia rozwoju województwa - PODKARPACKIE 2020">
            <a:extLst>
              <a:ext uri="{FF2B5EF4-FFF2-40B4-BE49-F238E27FC236}">
                <a16:creationId xmlns:a16="http://schemas.microsoft.com/office/drawing/2014/main" id="{834452DC-CA30-44FA-8FA7-228AAC822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9" t="38652" r="20520" b="10231"/>
          <a:stretch>
            <a:fillRect/>
          </a:stretch>
        </p:blipFill>
        <p:spPr bwMode="auto">
          <a:xfrm>
            <a:off x="3792538" y="260350"/>
            <a:ext cx="2136775" cy="2838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" descr="Strategia rozwoju województwa - Podkarpackie 2030">
            <a:extLst>
              <a:ext uri="{FF2B5EF4-FFF2-40B4-BE49-F238E27FC236}">
                <a16:creationId xmlns:a16="http://schemas.microsoft.com/office/drawing/2014/main" id="{0F180E7A-D2C4-420D-9C98-B47BA7B5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948" r="12294" b="8614"/>
          <a:stretch>
            <a:fillRect/>
          </a:stretch>
        </p:blipFill>
        <p:spPr bwMode="auto">
          <a:xfrm>
            <a:off x="3792538" y="3284538"/>
            <a:ext cx="2138362" cy="314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9C77A35F-A786-4D72-9D7D-9F3990999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1628775"/>
            <a:ext cx="11136312" cy="1728788"/>
          </a:xfrm>
        </p:spPr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W województwie podkarpackim ma miejsce inteligentna kontynuacja (smart </a:t>
            </a:r>
            <a:r>
              <a:rPr lang="pl-PL" altLang="pl-PL" dirty="0" err="1">
                <a:solidFill>
                  <a:srgbClr val="002060"/>
                </a:solidFill>
              </a:rPr>
              <a:t>continuation</a:t>
            </a:r>
            <a:r>
              <a:rPr lang="pl-PL" altLang="pl-PL" dirty="0">
                <a:solidFill>
                  <a:srgbClr val="002060"/>
                </a:solidFill>
              </a:rPr>
              <a:t>) w zakresie programowania rozwoju regionu.</a:t>
            </a:r>
            <a:br>
              <a:rPr lang="pl-PL" altLang="pl-PL" dirty="0">
                <a:solidFill>
                  <a:srgbClr val="002060"/>
                </a:solidFill>
              </a:rPr>
            </a:br>
            <a:br>
              <a:rPr lang="pl-PL" altLang="pl-PL" dirty="0"/>
            </a:br>
            <a:endParaRPr lang="pl-PL" alt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6FB1CA-4E80-422E-AE26-FA8346D6A476}"/>
              </a:ext>
            </a:extLst>
          </p:cNvPr>
          <p:cNvSpPr txBox="1"/>
          <p:nvPr/>
        </p:nvSpPr>
        <p:spPr>
          <a:xfrm>
            <a:off x="2927350" y="2922588"/>
            <a:ext cx="6192838" cy="275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Teza ta będzie dokumentowana dwojako:</a:t>
            </a:r>
            <a:br>
              <a:rPr lang="pl-PL" altLang="pl-PL" sz="24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pl-PL" altLang="pl-PL" sz="2400" kern="0" dirty="0">
              <a:solidFill>
                <a:srgbClr val="002060"/>
              </a:solidFill>
              <a:latin typeface="Trebuchet MS"/>
              <a:ea typeface="+mj-ea"/>
              <a:cs typeface="Arial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pl-PL" altLang="pl-PL" sz="2400" kern="0" dirty="0">
                <a:solidFill>
                  <a:srgbClr val="002060"/>
                </a:solidFill>
                <a:latin typeface="Trebuchet MS"/>
                <a:ea typeface="+mj-ea"/>
                <a:cs typeface="Arial"/>
              </a:rPr>
              <a:t>Za pomocą twardych danych (PKB, jakość rządzenia, stabilność kadr).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l-PL" altLang="pl-PL" sz="2400" kern="0" dirty="0">
                <a:solidFill>
                  <a:srgbClr val="002060"/>
                </a:solidFill>
                <a:latin typeface="Trebuchet MS"/>
                <a:ea typeface="+mj-ea"/>
                <a:cs typeface="Arial"/>
              </a:rPr>
              <a:t>Miękkich opisów na tle Strategii Rozwoju Województwa – Podkarpackie 2030.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3076" name="Picture 4" descr="Strategia rozwoju województwa - PODKARPACKIE 2020">
            <a:extLst>
              <a:ext uri="{FF2B5EF4-FFF2-40B4-BE49-F238E27FC236}">
                <a16:creationId xmlns:a16="http://schemas.microsoft.com/office/drawing/2014/main" id="{AE69DAFD-F4AB-4984-BA45-F95FCACC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08275"/>
            <a:ext cx="24511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085"/>
                  </a:outerShdw>
                </a:effectLst>
              </a14:hiddenEffects>
            </a:ext>
          </a:extLst>
        </p:spPr>
      </p:pic>
      <p:pic>
        <p:nvPicPr>
          <p:cNvPr id="3077" name="Picture 5" descr="Strategia rozwoju województwa - Podkarpackie 2030">
            <a:extLst>
              <a:ext uri="{FF2B5EF4-FFF2-40B4-BE49-F238E27FC236}">
                <a16:creationId xmlns:a16="http://schemas.microsoft.com/office/drawing/2014/main" id="{F941A08D-588E-46FF-93A7-D996EA9E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2905125"/>
            <a:ext cx="2163762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085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2" descr="Tabela 1a Wielkość PKB na mieszkańca według parytetu siły nabywczej w latach 2004-2019 na tle UE=100">
            <a:extLst>
              <a:ext uri="{FF2B5EF4-FFF2-40B4-BE49-F238E27FC236}">
                <a16:creationId xmlns:a16="http://schemas.microsoft.com/office/drawing/2014/main" id="{EBDF0591-E8A8-4526-8C28-8159EF03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0175"/>
            <a:ext cx="116649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82CBC0-5AF2-4E37-A874-C1D7F96C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" y="-99392"/>
            <a:ext cx="1839128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Wielkość PKB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 descr="Tabela 1b Wielkość PKB na mieszkańca według parytetu siły nabywczej w latach 2004-2019 na tle UE=100">
            <a:extLst>
              <a:ext uri="{FF2B5EF4-FFF2-40B4-BE49-F238E27FC236}">
                <a16:creationId xmlns:a16="http://schemas.microsoft.com/office/drawing/2014/main" id="{920AC22C-C331-49CB-80C4-9849D91D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274550" cy="690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Prostokąt: zaokrąglone rogi 2" descr="Prostokąt zaznaczający województwo podkarpackie">
            <a:extLst>
              <a:ext uri="{FF2B5EF4-FFF2-40B4-BE49-F238E27FC236}">
                <a16:creationId xmlns:a16="http://schemas.microsoft.com/office/drawing/2014/main" id="{327C9424-113C-46CE-AC7E-DE86B7B9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652963"/>
            <a:ext cx="8135938" cy="3238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 2" panose="05020102010507070707" pitchFamily="18" charset="2"/>
              <a:buChar char="²"/>
              <a:defRPr sz="22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 2" panose="05020102010507070707" pitchFamily="18" charset="2"/>
              <a:buChar char="±"/>
              <a:defRPr sz="20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³"/>
              <a:defRPr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°"/>
              <a:defRPr sz="1600">
                <a:solidFill>
                  <a:srgbClr val="60606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8B7F354-37C1-4620-A5BD-38F190C2F129}"/>
              </a:ext>
            </a:extLst>
          </p:cNvPr>
          <p:cNvSpPr txBox="1">
            <a:spLocks/>
          </p:cNvSpPr>
          <p:nvPr/>
        </p:nvSpPr>
        <p:spPr>
          <a:xfrm>
            <a:off x="8401" y="-99392"/>
            <a:ext cx="1839128" cy="1008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06060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pl-PL" kern="0">
                <a:solidFill>
                  <a:schemeClr val="bg1"/>
                </a:solidFill>
              </a:rPr>
              <a:t>Wielkość PKB</a:t>
            </a:r>
            <a:endParaRPr lang="pl-PL" kern="0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E06489-FDBD-4060-A31B-BD097CE9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0"/>
            <a:ext cx="1536898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Wielkość PKB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AC4A482-DF13-433B-8DEC-587772C15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Tabela 2. Jakość rządzenia w roku 2021</a:t>
            </a:r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3A0EF759-6E5D-4F23-948D-7F9AB9A9A99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34963" y="1412875"/>
            <a:ext cx="5705475" cy="5111750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1. Opolskie                     -0,340</a:t>
            </a:r>
          </a:p>
          <a:p>
            <a:r>
              <a:rPr lang="pl-PL" altLang="pl-PL">
                <a:solidFill>
                  <a:srgbClr val="002060"/>
                </a:solidFill>
              </a:rPr>
              <a:t>2. Pomorskie                   –0,489</a:t>
            </a:r>
          </a:p>
          <a:p>
            <a:r>
              <a:rPr lang="pl-PL" altLang="pl-PL">
                <a:solidFill>
                  <a:srgbClr val="002060"/>
                </a:solidFill>
              </a:rPr>
              <a:t>3. Śląskie                        -0,557  </a:t>
            </a:r>
          </a:p>
          <a:p>
            <a:r>
              <a:rPr lang="pl-PL" altLang="pl-PL">
                <a:solidFill>
                  <a:srgbClr val="002060"/>
                </a:solidFill>
              </a:rPr>
              <a:t>4. Lubuskie                     -0,557</a:t>
            </a:r>
          </a:p>
          <a:p>
            <a:r>
              <a:rPr lang="pl-PL" altLang="pl-PL">
                <a:solidFill>
                  <a:srgbClr val="002060"/>
                </a:solidFill>
              </a:rPr>
              <a:t>5. Wielkopolskie             -0,587</a:t>
            </a:r>
          </a:p>
          <a:p>
            <a:r>
              <a:rPr lang="pl-PL" altLang="pl-PL">
                <a:solidFill>
                  <a:srgbClr val="002060"/>
                </a:solidFill>
              </a:rPr>
              <a:t>6. Kujawsko-Pomorskie   -0,589</a:t>
            </a:r>
          </a:p>
          <a:p>
            <a:r>
              <a:rPr lang="pl-PL" altLang="pl-PL" b="1">
                <a:solidFill>
                  <a:srgbClr val="FF0000"/>
                </a:solidFill>
              </a:rPr>
              <a:t>7. Podkarpackie             -0,711</a:t>
            </a:r>
          </a:p>
          <a:p>
            <a:r>
              <a:rPr lang="pl-PL" altLang="pl-PL">
                <a:solidFill>
                  <a:srgbClr val="002060"/>
                </a:solidFill>
              </a:rPr>
              <a:t>8. Małopolskie                 -0,714</a:t>
            </a:r>
          </a:p>
          <a:p>
            <a:r>
              <a:rPr lang="pl-PL" altLang="pl-PL">
                <a:solidFill>
                  <a:srgbClr val="002060"/>
                </a:solidFill>
              </a:rPr>
              <a:t>9. Mazowiecki Regionalny-0,748</a:t>
            </a:r>
          </a:p>
          <a:p>
            <a:r>
              <a:rPr lang="pl-PL" altLang="pl-PL">
                <a:solidFill>
                  <a:srgbClr val="002060"/>
                </a:solidFill>
              </a:rPr>
              <a:t>10. Dolnośląskie               -0,770</a:t>
            </a:r>
          </a:p>
        </p:txBody>
      </p:sp>
      <p:sp>
        <p:nvSpPr>
          <p:cNvPr id="6148" name="Symbol zastępczy zawartości 3">
            <a:extLst>
              <a:ext uri="{FF2B5EF4-FFF2-40B4-BE49-F238E27FC236}">
                <a16:creationId xmlns:a16="http://schemas.microsoft.com/office/drawing/2014/main" id="{66451EB4-CEF4-4B20-A969-37DDCC1600B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43638" y="1844675"/>
            <a:ext cx="5705475" cy="3816350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11.Świętokrzyskie            -0,783</a:t>
            </a:r>
          </a:p>
          <a:p>
            <a:r>
              <a:rPr lang="pl-PL" altLang="pl-PL">
                <a:solidFill>
                  <a:srgbClr val="002060"/>
                </a:solidFill>
              </a:rPr>
              <a:t>12. Warmińsko-Mazurskie -0,810</a:t>
            </a:r>
          </a:p>
          <a:p>
            <a:r>
              <a:rPr lang="pl-PL" altLang="pl-PL">
                <a:solidFill>
                  <a:srgbClr val="002060"/>
                </a:solidFill>
              </a:rPr>
              <a:t>13. Łódzkie                      -0,852</a:t>
            </a:r>
          </a:p>
          <a:p>
            <a:r>
              <a:rPr lang="pl-PL" altLang="pl-PL">
                <a:solidFill>
                  <a:srgbClr val="002060"/>
                </a:solidFill>
              </a:rPr>
              <a:t>14. Podlaskie                   -0,878</a:t>
            </a:r>
          </a:p>
          <a:p>
            <a:r>
              <a:rPr lang="pl-PL" altLang="pl-PL">
                <a:solidFill>
                  <a:srgbClr val="002060"/>
                </a:solidFill>
              </a:rPr>
              <a:t>15. Zachodniopomorskie  -0,888</a:t>
            </a:r>
          </a:p>
          <a:p>
            <a:r>
              <a:rPr lang="pl-PL" altLang="pl-PL">
                <a:solidFill>
                  <a:srgbClr val="002060"/>
                </a:solidFill>
              </a:rPr>
              <a:t>16. Lubelskie                   -1,089</a:t>
            </a:r>
          </a:p>
          <a:p>
            <a:r>
              <a:rPr lang="pl-PL" altLang="pl-PL">
                <a:solidFill>
                  <a:srgbClr val="002060"/>
                </a:solidFill>
              </a:rPr>
              <a:t>17. W-wski Stołeczny       -1.229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A5AE737C-FC54-4FAB-8CEC-2053F50D2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3038" y="549275"/>
            <a:ext cx="7945437" cy="1008063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Tabela 3. Poziom fluktuacji pracowników </a:t>
            </a:r>
            <a:br>
              <a:rPr lang="pl-PL" altLang="pl-PL">
                <a:solidFill>
                  <a:srgbClr val="002060"/>
                </a:solidFill>
              </a:rPr>
            </a:br>
            <a:r>
              <a:rPr lang="pl-PL" altLang="pl-PL">
                <a:solidFill>
                  <a:srgbClr val="002060"/>
                </a:solidFill>
              </a:rPr>
              <a:t>w instytucjach zaangażowanych w politykę spójności w 2020 w RPO</a:t>
            </a:r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:a16="http://schemas.microsoft.com/office/drawing/2014/main" id="{2715BB01-29EC-40D2-89B0-63F714ABB25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07988" y="1700213"/>
            <a:ext cx="5632450" cy="5157787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1. Świętokrzyskie          0,13</a:t>
            </a:r>
          </a:p>
          <a:p>
            <a:r>
              <a:rPr lang="pl-PL" altLang="pl-PL">
                <a:solidFill>
                  <a:srgbClr val="002060"/>
                </a:solidFill>
              </a:rPr>
              <a:t>2. Lubuskie                    2,08</a:t>
            </a:r>
          </a:p>
          <a:p>
            <a:r>
              <a:rPr lang="pl-PL" altLang="pl-PL" b="1">
                <a:solidFill>
                  <a:srgbClr val="FF0000"/>
                </a:solidFill>
              </a:rPr>
              <a:t>3. Podkarpackie           4,80</a:t>
            </a:r>
          </a:p>
          <a:p>
            <a:r>
              <a:rPr lang="pl-PL" altLang="pl-PL"/>
              <a:t>4. </a:t>
            </a:r>
            <a:r>
              <a:rPr lang="pl-PL" altLang="pl-PL">
                <a:solidFill>
                  <a:srgbClr val="002060"/>
                </a:solidFill>
              </a:rPr>
              <a:t>Podlaskie                  4,96</a:t>
            </a:r>
          </a:p>
          <a:p>
            <a:r>
              <a:rPr lang="pl-PL" altLang="pl-PL">
                <a:solidFill>
                  <a:srgbClr val="002060"/>
                </a:solidFill>
              </a:rPr>
              <a:t>5. Wielkopolskie            5,00</a:t>
            </a:r>
          </a:p>
          <a:p>
            <a:r>
              <a:rPr lang="pl-PL" altLang="pl-PL">
                <a:solidFill>
                  <a:srgbClr val="002060"/>
                </a:solidFill>
              </a:rPr>
              <a:t>6. Warmińsko-Mazurskie 5,17</a:t>
            </a:r>
          </a:p>
          <a:p>
            <a:r>
              <a:rPr lang="pl-PL" altLang="pl-PL">
                <a:solidFill>
                  <a:srgbClr val="002060"/>
                </a:solidFill>
              </a:rPr>
              <a:t>7. Łódzkie                      5,73</a:t>
            </a:r>
          </a:p>
          <a:p>
            <a:r>
              <a:rPr lang="pl-PL" altLang="pl-PL">
                <a:solidFill>
                  <a:srgbClr val="002060"/>
                </a:solidFill>
              </a:rPr>
              <a:t>8. Śląskie                        5,93 </a:t>
            </a:r>
          </a:p>
          <a:p>
            <a:r>
              <a:rPr lang="pl-PL" altLang="pl-PL">
                <a:solidFill>
                  <a:srgbClr val="002060"/>
                </a:solidFill>
              </a:rPr>
              <a:t>9. Mazowieckie              6,28</a:t>
            </a:r>
          </a:p>
          <a:p>
            <a:r>
              <a:rPr lang="pl-PL" altLang="pl-PL">
                <a:solidFill>
                  <a:srgbClr val="002060"/>
                </a:solidFill>
              </a:rPr>
              <a:t>10. Kujawsko-Pomorskie 7,39 </a:t>
            </a:r>
          </a:p>
        </p:txBody>
      </p:sp>
      <p:sp>
        <p:nvSpPr>
          <p:cNvPr id="7172" name="Symbol zastępczy zawartości 3">
            <a:extLst>
              <a:ext uri="{FF2B5EF4-FFF2-40B4-BE49-F238E27FC236}">
                <a16:creationId xmlns:a16="http://schemas.microsoft.com/office/drawing/2014/main" id="{BD64DA9E-8AE3-4E5F-AF43-F10C90B463C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43638" y="1844675"/>
            <a:ext cx="5948362" cy="3816350"/>
          </a:xfrm>
        </p:spPr>
        <p:txBody>
          <a:bodyPr/>
          <a:lstStyle/>
          <a:p>
            <a:r>
              <a:rPr lang="pl-PL" altLang="pl-PL">
                <a:solidFill>
                  <a:srgbClr val="002060"/>
                </a:solidFill>
              </a:rPr>
              <a:t>11. Zachodniopomorskie 7,49</a:t>
            </a:r>
          </a:p>
          <a:p>
            <a:r>
              <a:rPr lang="pl-PL" altLang="pl-PL">
                <a:solidFill>
                  <a:srgbClr val="002060"/>
                </a:solidFill>
              </a:rPr>
              <a:t>12. Opolskie                   7,91</a:t>
            </a:r>
          </a:p>
          <a:p>
            <a:r>
              <a:rPr lang="pl-PL" altLang="pl-PL">
                <a:solidFill>
                  <a:srgbClr val="002060"/>
                </a:solidFill>
              </a:rPr>
              <a:t>13. Pomorskie                8,15 </a:t>
            </a:r>
          </a:p>
          <a:p>
            <a:r>
              <a:rPr lang="pl-PL" altLang="pl-PL">
                <a:solidFill>
                  <a:srgbClr val="002060"/>
                </a:solidFill>
              </a:rPr>
              <a:t>14. Dolnośląskie             8,34</a:t>
            </a:r>
          </a:p>
          <a:p>
            <a:r>
              <a:rPr lang="pl-PL" altLang="pl-PL">
                <a:solidFill>
                  <a:srgbClr val="002060"/>
                </a:solidFill>
              </a:rPr>
              <a:t>15. Lubelskie                14,05            </a:t>
            </a:r>
          </a:p>
          <a:p>
            <a:r>
              <a:rPr lang="pl-PL" altLang="pl-PL">
                <a:solidFill>
                  <a:srgbClr val="002060"/>
                </a:solidFill>
              </a:rPr>
              <a:t>Małopolskie brak danych</a:t>
            </a:r>
          </a:p>
          <a:p>
            <a:r>
              <a:rPr lang="pl-PL" altLang="pl-PL">
                <a:solidFill>
                  <a:srgbClr val="002060"/>
                </a:solidFill>
              </a:rPr>
              <a:t>Programy krajowe </a:t>
            </a:r>
            <a:br>
              <a:rPr lang="pl-PL" altLang="pl-PL">
                <a:solidFill>
                  <a:srgbClr val="002060"/>
                </a:solidFill>
              </a:rPr>
            </a:br>
            <a:r>
              <a:rPr lang="pl-PL" altLang="pl-PL">
                <a:solidFill>
                  <a:srgbClr val="002060"/>
                </a:solidFill>
              </a:rPr>
              <a:t>PO IiS 10,02; </a:t>
            </a:r>
            <a:br>
              <a:rPr lang="pl-PL" altLang="pl-PL">
                <a:solidFill>
                  <a:srgbClr val="002060"/>
                </a:solidFill>
              </a:rPr>
            </a:br>
            <a:r>
              <a:rPr lang="pl-PL" altLang="pl-PL">
                <a:solidFill>
                  <a:srgbClr val="002060"/>
                </a:solidFill>
              </a:rPr>
              <a:t>PO WER 14,0  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3" descr="mapa województwa podkarpackiego">
            <a:extLst>
              <a:ext uri="{FF2B5EF4-FFF2-40B4-BE49-F238E27FC236}">
                <a16:creationId xmlns:a16="http://schemas.microsoft.com/office/drawing/2014/main" id="{ED1AC030-4F39-44AB-B13A-F500D6DA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6850"/>
            <a:ext cx="56435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 descr="tło">
            <a:extLst>
              <a:ext uri="{FF2B5EF4-FFF2-40B4-BE49-F238E27FC236}">
                <a16:creationId xmlns:a16="http://schemas.microsoft.com/office/drawing/2014/main" id="{8E77D380-08F2-469A-B52A-15281AD0A87B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8195" name="Symbol zastępczy zawartości 2">
            <a:extLst>
              <a:ext uri="{FF2B5EF4-FFF2-40B4-BE49-F238E27FC236}">
                <a16:creationId xmlns:a16="http://schemas.microsoft.com/office/drawing/2014/main" id="{B26459D2-937B-4304-A5A6-8EBB70203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Analityczne podstawy tez formułowanych w strategii województwa podkarpackiego.</a:t>
            </a:r>
          </a:p>
          <a:p>
            <a:pPr marL="0" indent="0" algn="just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  <a:defRPr/>
            </a:pPr>
            <a:r>
              <a:rPr lang="pl-PL" altLang="pl-PL" dirty="0">
                <a:solidFill>
                  <a:srgbClr val="002060"/>
                </a:solidFill>
              </a:rPr>
              <a:t>Istotne są bardzo solidnie wykonane prace eksperckie służące wypracowaniu najważniejszych elementów strategii do których zaproszono wybitnych ekspertów z województwa i kraju. </a:t>
            </a:r>
          </a:p>
          <a:p>
            <a:pPr algn="just">
              <a:spcAft>
                <a:spcPts val="600"/>
              </a:spcAft>
              <a:defRPr/>
            </a:pPr>
            <a:r>
              <a:rPr lang="pl-PL" altLang="pl-PL" dirty="0">
                <a:solidFill>
                  <a:srgbClr val="002060"/>
                </a:solidFill>
              </a:rPr>
              <a:t>Niezbędne jest wykorzystanie możliwości jakie wynikają z pojawienia się nowego dokumentu jakim jest sporządzany co roku raport na temat stanu województwa.  </a:t>
            </a:r>
          </a:p>
        </p:txBody>
      </p:sp>
      <p:sp>
        <p:nvSpPr>
          <p:cNvPr id="8197" name="Tytuł 1">
            <a:extLst>
              <a:ext uri="{FF2B5EF4-FFF2-40B4-BE49-F238E27FC236}">
                <a16:creationId xmlns:a16="http://schemas.microsoft.com/office/drawing/2014/main" id="{B5E58045-20AA-450E-B403-EB207FECA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9513" y="549275"/>
            <a:ext cx="8353425" cy="1008063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</a:rPr>
              <a:t>Miękkie przesłanki oceny strategii województwa podkarpackiego – przebudowa czy kontynuacja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3" descr="mapa województwa podkarpackiego">
            <a:extLst>
              <a:ext uri="{FF2B5EF4-FFF2-40B4-BE49-F238E27FC236}">
                <a16:creationId xmlns:a16="http://schemas.microsoft.com/office/drawing/2014/main" id="{154BF71A-F78E-4503-A3EC-3A5EB14E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6850"/>
            <a:ext cx="56435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 descr="tło">
            <a:extLst>
              <a:ext uri="{FF2B5EF4-FFF2-40B4-BE49-F238E27FC236}">
                <a16:creationId xmlns:a16="http://schemas.microsoft.com/office/drawing/2014/main" id="{BD75EA85-1305-479A-A7F4-57B9F63736BF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8195" name="Symbol zastępczy zawartości 2">
            <a:extLst>
              <a:ext uri="{FF2B5EF4-FFF2-40B4-BE49-F238E27FC236}">
                <a16:creationId xmlns:a16="http://schemas.microsoft.com/office/drawing/2014/main" id="{CBB54BC1-56E1-40DD-8402-4054BCC382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Sposób prac prowadzonych nad strategią województwa podkarpackiego.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  <a:defRPr/>
            </a:pPr>
            <a:r>
              <a:rPr lang="pl-PL" altLang="pl-PL" dirty="0">
                <a:solidFill>
                  <a:srgbClr val="002060"/>
                </a:solidFill>
              </a:rPr>
              <a:t>Bardzo wysoki poziom uspołecznienia oraz jakość współpracy </a:t>
            </a:r>
            <a:br>
              <a:rPr lang="pl-PL" altLang="pl-PL" dirty="0">
                <a:solidFill>
                  <a:srgbClr val="002060"/>
                </a:solidFill>
              </a:rPr>
            </a:br>
            <a:r>
              <a:rPr lang="pl-PL" altLang="pl-PL" dirty="0">
                <a:solidFill>
                  <a:srgbClr val="002060"/>
                </a:solidFill>
              </a:rPr>
              <a:t>z interesariuszami, pomimo negatywnych uwarunkowań wynikających </a:t>
            </a:r>
            <a:br>
              <a:rPr lang="pl-PL" altLang="pl-PL" dirty="0">
                <a:solidFill>
                  <a:srgbClr val="002060"/>
                </a:solidFill>
              </a:rPr>
            </a:br>
            <a:r>
              <a:rPr lang="pl-PL" altLang="pl-PL" dirty="0">
                <a:solidFill>
                  <a:srgbClr val="002060"/>
                </a:solidFill>
              </a:rPr>
              <a:t>z konsekwencji pandemii COVID-19. </a:t>
            </a:r>
          </a:p>
          <a:p>
            <a:pPr algn="just">
              <a:spcAft>
                <a:spcPts val="600"/>
              </a:spcAft>
              <a:defRPr/>
            </a:pPr>
            <a:r>
              <a:rPr lang="pl-PL" altLang="pl-PL" dirty="0">
                <a:solidFill>
                  <a:srgbClr val="002060"/>
                </a:solidFill>
              </a:rPr>
              <a:t>Wypracowanie własności strategii (</a:t>
            </a:r>
            <a:r>
              <a:rPr lang="pl-PL" altLang="pl-PL" dirty="0" err="1">
                <a:solidFill>
                  <a:srgbClr val="002060"/>
                </a:solidFill>
              </a:rPr>
              <a:t>ownership</a:t>
            </a:r>
            <a:r>
              <a:rPr lang="pl-PL" altLang="pl-PL" dirty="0">
                <a:solidFill>
                  <a:srgbClr val="002060"/>
                </a:solidFill>
              </a:rPr>
              <a:t>) w procesie jej przygotowywania i wdrażania.</a:t>
            </a:r>
          </a:p>
          <a:p>
            <a:pPr algn="just">
              <a:defRPr/>
            </a:pPr>
            <a:r>
              <a:rPr lang="pl-PL" altLang="pl-PL" dirty="0">
                <a:solidFill>
                  <a:srgbClr val="002060"/>
                </a:solidFill>
              </a:rPr>
              <a:t>Uzyskanie konsensusu politycznego odnośnie priorytetów strategii.  </a:t>
            </a:r>
          </a:p>
        </p:txBody>
      </p:sp>
      <p:sp>
        <p:nvSpPr>
          <p:cNvPr id="9221" name="Tytuł 1">
            <a:extLst>
              <a:ext uri="{FF2B5EF4-FFF2-40B4-BE49-F238E27FC236}">
                <a16:creationId xmlns:a16="http://schemas.microsoft.com/office/drawing/2014/main" id="{64602EBF-A0A6-4323-9C75-4230639AB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Miękkie przesłanki oceny strategii województwa podkarpackiego – przebudowa czy kontynuacja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3" descr="mapa województwa podkarpackiego">
            <a:extLst>
              <a:ext uri="{FF2B5EF4-FFF2-40B4-BE49-F238E27FC236}">
                <a16:creationId xmlns:a16="http://schemas.microsoft.com/office/drawing/2014/main" id="{4449FC63-89CC-45C4-AD10-3BF0AD1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6850"/>
            <a:ext cx="5643563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 descr="tło">
            <a:extLst>
              <a:ext uri="{FF2B5EF4-FFF2-40B4-BE49-F238E27FC236}">
                <a16:creationId xmlns:a16="http://schemas.microsoft.com/office/drawing/2014/main" id="{71AF2E1E-46A9-41DE-B690-666A8C2AC4D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0244" name="Symbol zastępczy zawartości 2">
            <a:extLst>
              <a:ext uri="{FF2B5EF4-FFF2-40B4-BE49-F238E27FC236}">
                <a16:creationId xmlns:a16="http://schemas.microsoft.com/office/drawing/2014/main" id="{9BD0B978-E0CD-41E8-8B2F-AA67AD154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513" y="1520825"/>
            <a:ext cx="10848975" cy="3816350"/>
          </a:xfrm>
        </p:spPr>
        <p:txBody>
          <a:bodyPr/>
          <a:lstStyle/>
          <a:p>
            <a:pPr algn="just"/>
            <a:r>
              <a:rPr lang="pl-PL" altLang="pl-PL" b="1">
                <a:solidFill>
                  <a:srgbClr val="FF0000"/>
                </a:solidFill>
              </a:rPr>
              <a:t>Europejski wymiar prac nad strategią województwa podkarpackiego.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Konsekwentne pozycjonowanie województwa vis-a-vis interwencja strukturalna Unii Europejskiej – fundusze strukturalne podstawowe źródło finansowania inwestycji publicznych województwa podkarpackiego.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Kulturze administracyjnej partnerów zawdzięczamy spójności zapisów strategii wojewódzkiej z propozycjami zawartymi w Regionalnym Programie Operacyjnym.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Problemem jest głęboka przebudowa polityki spójności UE w każdym kolejnym okresie programowania i wynikająca z tego niepełna adekwatność interwencji z funduszy UE do aktualnej sytuacji województwa. </a:t>
            </a:r>
          </a:p>
          <a:p>
            <a:pPr algn="just"/>
            <a:r>
              <a:rPr lang="pl-PL" altLang="pl-PL">
                <a:solidFill>
                  <a:srgbClr val="002060"/>
                </a:solidFill>
              </a:rPr>
              <a:t>Znaczenie współpracy transgranicznej dla formatowania polityki regionalnej województwa.</a:t>
            </a:r>
          </a:p>
        </p:txBody>
      </p:sp>
      <p:sp>
        <p:nvSpPr>
          <p:cNvPr id="10245" name="Tytuł 1">
            <a:extLst>
              <a:ext uri="{FF2B5EF4-FFF2-40B4-BE49-F238E27FC236}">
                <a16:creationId xmlns:a16="http://schemas.microsoft.com/office/drawing/2014/main" id="{8DBAA5B5-A2B6-48CF-9A07-65124AB03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Miękkie przesłanki oceny strategii województwa podkarpackiego – przebudowa czy kontynuacja 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ia Carpatia Rzeszow 30.11.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0DE"/>
      </a:accent1>
      <a:accent2>
        <a:srgbClr val="01998A"/>
      </a:accent2>
      <a:accent3>
        <a:srgbClr val="FFFFFF"/>
      </a:accent3>
      <a:accent4>
        <a:srgbClr val="000000"/>
      </a:accent4>
      <a:accent5>
        <a:srgbClr val="AACDEC"/>
      </a:accent5>
      <a:accent6>
        <a:srgbClr val="018A7D"/>
      </a:accent6>
      <a:hlink>
        <a:srgbClr val="009999"/>
      </a:hlink>
      <a:folHlink>
        <a:srgbClr val="99CC00"/>
      </a:folHlink>
    </a:clrScheme>
    <a:fontScheme name="Via Carpatia Rzeszow 30.11.2012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a Carpatia Rzeszow 30.11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20900</TotalTime>
  <Words>651</Words>
  <Application>Microsoft Office PowerPoint</Application>
  <PresentationFormat>Panoramiczny</PresentationFormat>
  <Paragraphs>76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</vt:lpstr>
      <vt:lpstr>Wingdings 2</vt:lpstr>
      <vt:lpstr>Calibri</vt:lpstr>
      <vt:lpstr>Via Carpatia Rzeszow 30.11.2012</vt:lpstr>
      <vt:lpstr>Jacek Szlachta  Szkoła Główna Handlowa w Warszawie   Strategia rozwoju województwa – Podkarpackie 2030 – kontynuacja czy przebudowa strategii regionu</vt:lpstr>
      <vt:lpstr>W województwie podkarpackim ma miejsce inteligentna kontynuacja (smart continuation) w zakresie programowania rozwoju regionu.  </vt:lpstr>
      <vt:lpstr>Wielkość PKB</vt:lpstr>
      <vt:lpstr>Wielkość PKB </vt:lpstr>
      <vt:lpstr>Tabela 2. Jakość rządzenia w roku 2021</vt:lpstr>
      <vt:lpstr>Tabela 3. Poziom fluktuacji pracowników  w instytucjach zaangażowanych w politykę spójności w 2020 w RPO</vt:lpstr>
      <vt:lpstr>Miękkie przesłanki oceny strategii województwa podkarpackiego – przebudowa czy kontynuacja</vt:lpstr>
      <vt:lpstr>Miękkie przesłanki oceny strategii województwa podkarpackiego – przebudowa czy kontynuacja </vt:lpstr>
      <vt:lpstr>Miękkie przesłanki oceny strategii województwa podkarpackiego – przebudowa czy kontynuacja  </vt:lpstr>
      <vt:lpstr>Miękkie przesłanki oceny strategii województwa podkarpackiego – przebudowa czy kontynuacja   </vt:lpstr>
      <vt:lpstr>Miękkie przesłanki oceny strategii województwa podkarpackiego – przebudowa czy kontynuacja    </vt:lpstr>
      <vt:lpstr>Dziękuję za uwagę   jszlach@sgh.waw.pl</vt:lpstr>
    </vt:vector>
  </TitlesOfParts>
  <Company>home 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</dc:creator>
  <cp:lastModifiedBy>Stachurska Justyna</cp:lastModifiedBy>
  <cp:revision>2002</cp:revision>
  <cp:lastPrinted>2021-08-30T05:09:54Z</cp:lastPrinted>
  <dcterms:created xsi:type="dcterms:W3CDTF">2011-02-23T21:37:50Z</dcterms:created>
  <dcterms:modified xsi:type="dcterms:W3CDTF">2021-12-16T08:03:29Z</dcterms:modified>
</cp:coreProperties>
</file>